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pn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0" r:id="rId4"/>
    <p:sldId id="264" r:id="rId5"/>
    <p:sldId id="282" r:id="rId6"/>
    <p:sldId id="279" r:id="rId7"/>
    <p:sldId id="284" r:id="rId8"/>
    <p:sldId id="276" r:id="rId9"/>
    <p:sldId id="280" r:id="rId10"/>
    <p:sldId id="281" r:id="rId11"/>
    <p:sldId id="277" r:id="rId12"/>
    <p:sldId id="278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C00"/>
    <a:srgbClr val="EAEAEA"/>
    <a:srgbClr val="D9D9D9"/>
    <a:srgbClr val="C0C0C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71" autoAdjust="0"/>
  </p:normalViewPr>
  <p:slideViewPr>
    <p:cSldViewPr snapToGrid="0" showGuides="1">
      <p:cViewPr>
        <p:scale>
          <a:sx n="90" d="100"/>
          <a:sy n="90" d="100"/>
        </p:scale>
        <p:origin x="1392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6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AFBA7E-3791-4E67-BC37-414E6816A1AD}" type="datetime1">
              <a:rPr lang="es-ES" smtClean="0"/>
              <a:t>03/06/2021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DC0C31-3BFD-43A2-B8EE-356E8F332F6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DA1028-5AB0-406F-9C11-988404C4AE19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87908AF-65BE-457F-9D87-289A548E61F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87908AF-65BE-457F-9D87-289A548E61FF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399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757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1B9C8C0-529B-4278-81C1-7B4378E8F5AE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141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AF644-CEED-4F2F-8AB5-624A251A9E4F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521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5858DB-73E4-4B1C-89E9-BC271314806A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5223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440175-0734-428C-AC70-3E7BD2E4DBE6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35339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DA7F39-1B7A-430A-8B0E-DDBE614CF3FF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6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45BD5E-25E9-4686-9024-13D7B60371EF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05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6BBBA6-4DCC-409E-83FC-D31503ABEDA3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383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221E27-ED94-49EF-AB02-AC57D3427C12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870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49C74A-9D91-4A2D-A4A3-686D7DF74C58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46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419E2E-D356-4193-A081-B75F7A374604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209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4AAAB7-2FFE-4DCC-A051-535C81910989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92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9440175-0734-428C-AC70-3E7BD2E4DBE6}" type="datetime1">
              <a:rPr lang="es-ES" noProof="0" smtClean="0"/>
              <a:t>03/06/2021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068D91-5085-43EA-8734-9AB23AC0958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066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2186525"/>
            <a:ext cx="12192000" cy="2386816"/>
          </a:xfrm>
          <a:prstGeom prst="rect">
            <a:avLst/>
          </a:prstGeom>
          <a:solidFill>
            <a:schemeClr val="accent2">
              <a:lumMod val="20000"/>
              <a:lumOff val="8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AB1E93-0127-47E5-A361-966B19E5B71B}"/>
              </a:ext>
            </a:extLst>
          </p:cNvPr>
          <p:cNvSpPr txBox="1"/>
          <p:nvPr/>
        </p:nvSpPr>
        <p:spPr>
          <a:xfrm>
            <a:off x="50333" y="2186524"/>
            <a:ext cx="12091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Aplicación Web para el reconocimiento de Melodías mediante el uso de Inteligencia Artificial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C66625-4DC3-4368-839D-2CF1EA81984E}"/>
              </a:ext>
            </a:extLst>
          </p:cNvPr>
          <p:cNvSpPr txBox="1"/>
          <p:nvPr/>
        </p:nvSpPr>
        <p:spPr>
          <a:xfrm>
            <a:off x="3753372" y="3619233"/>
            <a:ext cx="4685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Autor: </a:t>
            </a:r>
            <a:r>
              <a:rPr lang="es-ES" sz="2800" dirty="0"/>
              <a:t>Eduardo Mora González</a:t>
            </a:r>
          </a:p>
          <a:p>
            <a:r>
              <a:rPr lang="es-ES" sz="2800" b="1" dirty="0"/>
              <a:t>Tutor:  </a:t>
            </a:r>
            <a:r>
              <a:rPr lang="es-ES" sz="2800" dirty="0" err="1"/>
              <a:t>Álvar</a:t>
            </a:r>
            <a:r>
              <a:rPr lang="es-ES" sz="2800" dirty="0"/>
              <a:t> Arnaiz González</a:t>
            </a:r>
          </a:p>
        </p:txBody>
      </p:sp>
      <p:pic>
        <p:nvPicPr>
          <p:cNvPr id="9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E52DB25A-6F2F-44CE-A798-23DEE3EA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2" y="3153639"/>
            <a:ext cx="1463016" cy="1174621"/>
          </a:xfrm>
          <a:prstGeom prst="rect">
            <a:avLst/>
          </a:prstGeom>
        </p:spPr>
      </p:pic>
      <p:pic>
        <p:nvPicPr>
          <p:cNvPr id="1026" name="Picture 2" descr="El escudo de la Informática | Execution Error">
            <a:extLst>
              <a:ext uri="{FF2B5EF4-FFF2-40B4-BE49-F238E27FC236}">
                <a16:creationId xmlns:a16="http://schemas.microsoft.com/office/drawing/2014/main" id="{496C0727-360E-476C-A116-5EE03120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50" y="3153639"/>
            <a:ext cx="1266389" cy="11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TRABAJOS RELACIONADOS</a:t>
            </a:r>
          </a:p>
        </p:txBody>
      </p:sp>
      <p:pic>
        <p:nvPicPr>
          <p:cNvPr id="4" name="Picture 2" descr="Resultado de imagen de pentagrama">
            <a:extLst>
              <a:ext uri="{FF2B5EF4-FFF2-40B4-BE49-F238E27FC236}">
                <a16:creationId xmlns:a16="http://schemas.microsoft.com/office/drawing/2014/main" id="{66838A57-BD66-4D76-B672-61C0C65D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261679" y="1993439"/>
            <a:ext cx="10515599" cy="270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33083F-DF80-440D-9AD6-F84EE9A8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6" y="2143847"/>
            <a:ext cx="1151583" cy="2453320"/>
          </a:xfrm>
          <a:prstGeom prst="rect">
            <a:avLst/>
          </a:prstGeom>
        </p:spPr>
      </p:pic>
      <p:pic>
        <p:nvPicPr>
          <p:cNvPr id="7" name="Picture 2" descr="Resultado de imagen de pentagrama">
            <a:extLst>
              <a:ext uri="{FF2B5EF4-FFF2-40B4-BE49-F238E27FC236}">
                <a16:creationId xmlns:a16="http://schemas.microsoft.com/office/drawing/2014/main" id="{BAA027BD-DEF3-46A4-A3C9-BAB1AC2F7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255959" y="1996909"/>
            <a:ext cx="1151584" cy="270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595BE03-9967-42DC-85C0-197C6F3F3909}"/>
              </a:ext>
            </a:extLst>
          </p:cNvPr>
          <p:cNvCxnSpPr>
            <a:cxnSpLocks/>
          </p:cNvCxnSpPr>
          <p:nvPr/>
        </p:nvCxnSpPr>
        <p:spPr>
          <a:xfrm>
            <a:off x="10749605" y="2166138"/>
            <a:ext cx="0" cy="235552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C647691-0862-426A-B8DD-73D9B8C8DCF1}"/>
              </a:ext>
            </a:extLst>
          </p:cNvPr>
          <p:cNvCxnSpPr>
            <a:cxnSpLocks/>
          </p:cNvCxnSpPr>
          <p:nvPr/>
        </p:nvCxnSpPr>
        <p:spPr>
          <a:xfrm>
            <a:off x="10585960" y="2166138"/>
            <a:ext cx="0" cy="235552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70F1B6-B169-475C-9D81-ACB82BE30900}"/>
              </a:ext>
            </a:extLst>
          </p:cNvPr>
          <p:cNvSpPr/>
          <p:nvPr/>
        </p:nvSpPr>
        <p:spPr>
          <a:xfrm>
            <a:off x="1343021" y="4782041"/>
            <a:ext cx="23601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DEEPBACH</a:t>
            </a:r>
          </a:p>
        </p:txBody>
      </p:sp>
      <p:pic>
        <p:nvPicPr>
          <p:cNvPr id="3076" name="Picture 4" descr="MuseNet">
            <a:extLst>
              <a:ext uri="{FF2B5EF4-FFF2-40B4-BE49-F238E27FC236}">
                <a16:creationId xmlns:a16="http://schemas.microsoft.com/office/drawing/2014/main" id="{F0DD4940-9C7F-46C6-99B1-F0CF254A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46" y="2336876"/>
            <a:ext cx="1514093" cy="15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0268C6A-BC98-42C5-BEE8-17FA30C3EAA5}"/>
              </a:ext>
            </a:extLst>
          </p:cNvPr>
          <p:cNvSpPr/>
          <p:nvPr/>
        </p:nvSpPr>
        <p:spPr>
          <a:xfrm>
            <a:off x="7794361" y="4782041"/>
            <a:ext cx="19438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MUSENET</a:t>
            </a:r>
          </a:p>
        </p:txBody>
      </p:sp>
      <p:pic>
        <p:nvPicPr>
          <p:cNvPr id="3078" name="Picture 6" descr="Saxex">
            <a:extLst>
              <a:ext uri="{FF2B5EF4-FFF2-40B4-BE49-F238E27FC236}">
                <a16:creationId xmlns:a16="http://schemas.microsoft.com/office/drawing/2014/main" id="{3445C250-DF98-4C57-889C-46F48B51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13" y="2415252"/>
            <a:ext cx="1859597" cy="15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9098B8-03B6-4473-B251-0CAFE14E1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043" y="2350314"/>
            <a:ext cx="1514097" cy="1512292"/>
          </a:xfrm>
          <a:prstGeom prst="rect">
            <a:avLst/>
          </a:prstGeom>
        </p:spPr>
      </p:pic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786D180B-C135-4272-8638-377EC0A1C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69140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6F6B5C4-BAE5-4CCE-A68E-C6A04EA73957}"/>
              </a:ext>
            </a:extLst>
          </p:cNvPr>
          <p:cNvCxnSpPr>
            <a:cxnSpLocks/>
          </p:cNvCxnSpPr>
          <p:nvPr/>
        </p:nvCxnSpPr>
        <p:spPr>
          <a:xfrm>
            <a:off x="4031414" y="2142369"/>
            <a:ext cx="0" cy="235552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B5E0022-1F50-4E3D-8D72-F23B3DE5E94E}"/>
              </a:ext>
            </a:extLst>
          </p:cNvPr>
          <p:cNvCxnSpPr>
            <a:cxnSpLocks/>
          </p:cNvCxnSpPr>
          <p:nvPr/>
        </p:nvCxnSpPr>
        <p:spPr>
          <a:xfrm>
            <a:off x="7086408" y="2177323"/>
            <a:ext cx="0" cy="235552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02F3C0-0D10-4535-8C4C-524581FBADBE}"/>
              </a:ext>
            </a:extLst>
          </p:cNvPr>
          <p:cNvSpPr/>
          <p:nvPr/>
        </p:nvSpPr>
        <p:spPr>
          <a:xfrm>
            <a:off x="4339408" y="4782041"/>
            <a:ext cx="23601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SAXEX</a:t>
            </a:r>
          </a:p>
        </p:txBody>
      </p:sp>
      <p:pic>
        <p:nvPicPr>
          <p:cNvPr id="28" name="Picture 8" descr="Imagen relacionada">
            <a:extLst>
              <a:ext uri="{FF2B5EF4-FFF2-40B4-BE49-F238E27FC236}">
                <a16:creationId xmlns:a16="http://schemas.microsoft.com/office/drawing/2014/main" id="{51488F92-3599-4EAD-B1C5-8CE42543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79" y="5564282"/>
            <a:ext cx="682624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Imagen relacionada">
            <a:extLst>
              <a:ext uri="{FF2B5EF4-FFF2-40B4-BE49-F238E27FC236}">
                <a16:creationId xmlns:a16="http://schemas.microsoft.com/office/drawing/2014/main" id="{3A458B02-6A27-4ABB-ADF9-86E29DCB6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80" y="5564282"/>
            <a:ext cx="682624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n relacionada">
            <a:extLst>
              <a:ext uri="{FF2B5EF4-FFF2-40B4-BE49-F238E27FC236}">
                <a16:creationId xmlns:a16="http://schemas.microsoft.com/office/drawing/2014/main" id="{5F5E6678-2086-411B-A377-7D6B0820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90" y="5564282"/>
            <a:ext cx="681706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2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TRABAJO 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889" y="1814637"/>
            <a:ext cx="10364187" cy="488426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400" dirty="0"/>
              <a:t>AMPLIAR LA RED NEURONAL PARA QUE SE PUEDA USAR CON MAS ESTILOS DE MÚSICA DIFERENTES.</a:t>
            </a:r>
          </a:p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400" dirty="0"/>
              <a:t> MIGRAR LA RED NEURONAL DE PYTHON 2 A PYTHON 3</a:t>
            </a:r>
          </a:p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400" dirty="0"/>
              <a:t>ACTUALIZAR LAS VERSIONES DE LAS LIBRERIAS USADAS EN LA RED NEURONAL, COMO POR EJEMPLO THEANO Y LASAGNA.</a:t>
            </a:r>
          </a:p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400" dirty="0"/>
              <a:t>AMPLIAR EL NÚMERO DE FUNCIONALIDADES DE LA APLICACIÓN WEB</a:t>
            </a:r>
          </a:p>
        </p:txBody>
      </p:sp>
      <p:pic>
        <p:nvPicPr>
          <p:cNvPr id="8194" name="Picture 2" descr="Música e Inteligencia Artificial | El futuro de la producción musical">
            <a:extLst>
              <a:ext uri="{FF2B5EF4-FFF2-40B4-BE49-F238E27FC236}">
                <a16:creationId xmlns:a16="http://schemas.microsoft.com/office/drawing/2014/main" id="{3B8D0A05-86AD-4370-9A4F-2C2AC8E2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0" y="365124"/>
            <a:ext cx="2219399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2186525"/>
            <a:ext cx="12192000" cy="2386816"/>
          </a:xfrm>
          <a:prstGeom prst="rect">
            <a:avLst/>
          </a:prstGeom>
          <a:solidFill>
            <a:schemeClr val="accent2">
              <a:lumMod val="20000"/>
              <a:lumOff val="8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AB1E93-0127-47E5-A361-966B19E5B71B}"/>
              </a:ext>
            </a:extLst>
          </p:cNvPr>
          <p:cNvSpPr txBox="1"/>
          <p:nvPr/>
        </p:nvSpPr>
        <p:spPr>
          <a:xfrm>
            <a:off x="50333" y="2186524"/>
            <a:ext cx="12091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Aplicación Web para el reconocimiento de Melodías mediante el uso de Inteligencia Artificial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C66625-4DC3-4368-839D-2CF1EA81984E}"/>
              </a:ext>
            </a:extLst>
          </p:cNvPr>
          <p:cNvSpPr txBox="1"/>
          <p:nvPr/>
        </p:nvSpPr>
        <p:spPr>
          <a:xfrm>
            <a:off x="3753372" y="3619233"/>
            <a:ext cx="4685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Autor: </a:t>
            </a:r>
            <a:r>
              <a:rPr lang="es-ES" sz="2800" dirty="0"/>
              <a:t>Eduardo Mora González</a:t>
            </a:r>
          </a:p>
          <a:p>
            <a:r>
              <a:rPr lang="es-ES" sz="2800" b="1" dirty="0"/>
              <a:t>Tutor:  </a:t>
            </a:r>
            <a:r>
              <a:rPr lang="es-ES" sz="2800" dirty="0" err="1"/>
              <a:t>Álvar</a:t>
            </a:r>
            <a:r>
              <a:rPr lang="es-ES" sz="2800" dirty="0"/>
              <a:t> Arnaiz González</a:t>
            </a:r>
          </a:p>
        </p:txBody>
      </p:sp>
      <p:pic>
        <p:nvPicPr>
          <p:cNvPr id="9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E52DB25A-6F2F-44CE-A798-23DEE3EA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2" y="3153639"/>
            <a:ext cx="1463016" cy="1174621"/>
          </a:xfrm>
          <a:prstGeom prst="rect">
            <a:avLst/>
          </a:prstGeom>
        </p:spPr>
      </p:pic>
      <p:pic>
        <p:nvPicPr>
          <p:cNvPr id="1026" name="Picture 2" descr="El escudo de la Informática | Execution Error">
            <a:extLst>
              <a:ext uri="{FF2B5EF4-FFF2-40B4-BE49-F238E27FC236}">
                <a16:creationId xmlns:a16="http://schemas.microsoft.com/office/drawing/2014/main" id="{496C0727-360E-476C-A116-5EE03120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50" y="3153639"/>
            <a:ext cx="1266389" cy="11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93516" y="365125"/>
            <a:ext cx="7709444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miri" panose="00000500000000000000" pitchFamily="2" charset="-78"/>
                <a:cs typeface="Amiri" panose="00000500000000000000" pitchFamily="2" charset="-78"/>
              </a:rPr>
              <a:t>INDICE DE CONTENIDOS</a:t>
            </a:r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2835479" y="1543409"/>
            <a:ext cx="9622172" cy="4302220"/>
          </a:xfrm>
        </p:spPr>
        <p:txBody>
          <a:bodyPr rtlCol="0">
            <a:noAutofit/>
          </a:bodyPr>
          <a:lstStyle/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OBJETIVO PRINCIPAL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FUNDAMENTOS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ARTÍCULO PRINCIPAL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ESTRUCTURA SISTEMA</a:t>
            </a:r>
          </a:p>
          <a:p>
            <a:pPr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ASPECTOS RELEVANTES</a:t>
            </a:r>
          </a:p>
          <a:p>
            <a:pPr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TRABAJO RELACIONADOS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TRABAJO FUTURO</a:t>
            </a:r>
          </a:p>
        </p:txBody>
      </p:sp>
      <p:pic>
        <p:nvPicPr>
          <p:cNvPr id="1028" name="Picture 4" descr="Resultado de imagen de clave de s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9390">
            <a:off x="-184857" y="254552"/>
            <a:ext cx="3556458" cy="62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3249" y="1276140"/>
            <a:ext cx="6165501" cy="673239"/>
          </a:xfrm>
        </p:spPr>
        <p:txBody>
          <a:bodyPr>
            <a:noAutofit/>
          </a:bodyPr>
          <a:lstStyle/>
          <a:p>
            <a:r>
              <a:rPr lang="es-ES" dirty="0">
                <a:latin typeface="Bell MT" panose="02020503060305020303" pitchFamily="18" charset="0"/>
              </a:rPr>
              <a:t>OBJETIVO PRINCIPAL</a:t>
            </a:r>
            <a:br>
              <a:rPr lang="es-ES" dirty="0">
                <a:latin typeface="Bell MT" panose="02020503060305020303" pitchFamily="18" charset="0"/>
              </a:rPr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2332139"/>
            <a:ext cx="10515600" cy="22298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200" dirty="0"/>
              <a:t>El objetivo principal de este Trabajo Fin de Máster es estudiar la implementación y funcionamiento de la Red Neuronal propuesta en el artículo “</a:t>
            </a:r>
            <a:r>
              <a:rPr lang="es-ES" sz="3200" b="1" i="1" dirty="0"/>
              <a:t>A </a:t>
            </a:r>
            <a:r>
              <a:rPr lang="es-ES" sz="3200" b="1" i="1" dirty="0" err="1"/>
              <a:t>Convolutional</a:t>
            </a:r>
            <a:r>
              <a:rPr lang="es-ES" sz="3200" b="1" i="1" dirty="0"/>
              <a:t> </a:t>
            </a:r>
            <a:r>
              <a:rPr lang="es-ES" sz="3200" b="1" i="1" dirty="0" err="1"/>
              <a:t>Approach</a:t>
            </a:r>
            <a:r>
              <a:rPr lang="es-ES" sz="3200" b="1" i="1" dirty="0"/>
              <a:t> </a:t>
            </a:r>
            <a:r>
              <a:rPr lang="es-ES" sz="3200" b="1" i="1" dirty="0" err="1"/>
              <a:t>To</a:t>
            </a:r>
            <a:r>
              <a:rPr lang="es-ES" sz="3200" b="1" i="1" dirty="0"/>
              <a:t> Melody Line </a:t>
            </a:r>
            <a:r>
              <a:rPr lang="es-ES" sz="3200" b="1" i="1" dirty="0" err="1"/>
              <a:t>Identification</a:t>
            </a:r>
            <a:r>
              <a:rPr lang="es-ES" sz="3200" b="1" i="1" dirty="0"/>
              <a:t> In </a:t>
            </a:r>
            <a:r>
              <a:rPr lang="es-ES" sz="3200" b="1" i="1" dirty="0" err="1"/>
              <a:t>Symbolic</a:t>
            </a:r>
            <a:r>
              <a:rPr lang="es-ES" sz="3200" b="1" i="1" dirty="0"/>
              <a:t> Scores</a:t>
            </a:r>
            <a:r>
              <a:rPr lang="es-ES" sz="3200" dirty="0"/>
              <a:t>” y ser capaz de usar dicha Red Neuronal a través de una Aplicación Web.</a:t>
            </a:r>
          </a:p>
        </p:txBody>
      </p:sp>
    </p:spTree>
    <p:extLst>
      <p:ext uri="{BB962C8B-B14F-4D97-AF65-F5344CB8AC3E}">
        <p14:creationId xmlns:p14="http://schemas.microsoft.com/office/powerpoint/2010/main" val="1832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630723" cy="1325563"/>
          </a:xfrm>
        </p:spPr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FUNDAMENTOS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5EA983A-E29B-4E88-9E4B-6FB669E56666}"/>
              </a:ext>
            </a:extLst>
          </p:cNvPr>
          <p:cNvSpPr/>
          <p:nvPr/>
        </p:nvSpPr>
        <p:spPr>
          <a:xfrm>
            <a:off x="3796973" y="424293"/>
            <a:ext cx="676241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TEXTURAS MUSICALES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6B3BBE-24A7-412F-9062-62BE79B04FD1}"/>
              </a:ext>
            </a:extLst>
          </p:cNvPr>
          <p:cNvSpPr txBox="1"/>
          <p:nvPr/>
        </p:nvSpPr>
        <p:spPr>
          <a:xfrm>
            <a:off x="9137150" y="1478362"/>
            <a:ext cx="142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s-ES" sz="2000" dirty="0"/>
              <a:t>Polifonía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8889C80-3EFA-43E8-AA22-2ACDB90F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4" y="1934660"/>
            <a:ext cx="2762250" cy="139145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CA9FEC3D-0ABC-4790-B3B8-22D1B3FAE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939" y="1964925"/>
            <a:ext cx="3098660" cy="1391456"/>
          </a:xfrm>
          <a:prstGeom prst="rect">
            <a:avLst/>
          </a:prstGeom>
        </p:spPr>
      </p:pic>
      <p:pic>
        <p:nvPicPr>
          <p:cNvPr id="11" name="Imagen 10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06CB079-0521-4C3D-97DE-7F75ACF92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63" y="2239136"/>
            <a:ext cx="2011480" cy="1391455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73EFBC0A-0CE3-4F5B-BF4C-1B3DC0B26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637" y="2358405"/>
            <a:ext cx="2484926" cy="1081234"/>
          </a:xfrm>
          <a:prstGeom prst="rect">
            <a:avLst/>
          </a:prstGeom>
        </p:spPr>
      </p:pic>
      <p:sp>
        <p:nvSpPr>
          <p:cNvPr id="16" name="Abrir llave 15">
            <a:extLst>
              <a:ext uri="{FF2B5EF4-FFF2-40B4-BE49-F238E27FC236}">
                <a16:creationId xmlns:a16="http://schemas.microsoft.com/office/drawing/2014/main" id="{39AC4609-9C0D-4A37-8E59-7D985E89BADB}"/>
              </a:ext>
            </a:extLst>
          </p:cNvPr>
          <p:cNvSpPr/>
          <p:nvPr/>
        </p:nvSpPr>
        <p:spPr>
          <a:xfrm rot="5400000">
            <a:off x="5445154" y="-3465844"/>
            <a:ext cx="486562" cy="9581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8B38088-55FD-4C49-8452-6E825AD24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22" y="1405721"/>
            <a:ext cx="1781175" cy="4953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8AA45A4-DDB8-4E62-BB10-3D9D6E80E9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99"/>
          <a:stretch/>
        </p:blipFill>
        <p:spPr>
          <a:xfrm>
            <a:off x="3348365" y="1478362"/>
            <a:ext cx="2762250" cy="4562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4DFD345-55B4-4557-8A5F-9E3926F9D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9495" y="1539071"/>
            <a:ext cx="1628775" cy="361950"/>
          </a:xfrm>
          <a:prstGeom prst="rect">
            <a:avLst/>
          </a:prstGeom>
        </p:spPr>
      </p:pic>
      <p:pic>
        <p:nvPicPr>
          <p:cNvPr id="30" name="Picture 6" descr="Redes Neuronales Convolucionales cómo funcionan intuitivamente Parte 1">
            <a:extLst>
              <a:ext uri="{FF2B5EF4-FFF2-40B4-BE49-F238E27FC236}">
                <a16:creationId xmlns:a16="http://schemas.microsoft.com/office/drawing/2014/main" id="{14287EDD-B1FB-4B51-B2FA-DC96D524C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/>
          <a:stretch/>
        </p:blipFill>
        <p:spPr bwMode="auto">
          <a:xfrm>
            <a:off x="100667" y="3885447"/>
            <a:ext cx="8590327" cy="339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BCC96FDA-F982-4379-8ABF-5CEA63B3893F}"/>
              </a:ext>
            </a:extLst>
          </p:cNvPr>
          <p:cNvSpPr/>
          <p:nvPr/>
        </p:nvSpPr>
        <p:spPr>
          <a:xfrm>
            <a:off x="0" y="3863998"/>
            <a:ext cx="64763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REDES NEURONALES CONVOLUCIONALES</a:t>
            </a:r>
          </a:p>
        </p:txBody>
      </p:sp>
    </p:spTree>
    <p:extLst>
      <p:ext uri="{BB962C8B-B14F-4D97-AF65-F5344CB8AC3E}">
        <p14:creationId xmlns:p14="http://schemas.microsoft.com/office/powerpoint/2010/main" val="33763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463CC2-76FC-4589-AD02-1ACDBCB3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21" y="1199626"/>
            <a:ext cx="8167158" cy="4092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85AB489-9F8F-4558-8636-40D8CB24C7EA}"/>
              </a:ext>
            </a:extLst>
          </p:cNvPr>
          <p:cNvSpPr txBox="1">
            <a:spLocks/>
          </p:cNvSpPr>
          <p:nvPr/>
        </p:nvSpPr>
        <p:spPr>
          <a:xfrm>
            <a:off x="3780638" y="240725"/>
            <a:ext cx="463072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ell MT" panose="02020503060305020303" pitchFamily="18" charset="0"/>
              </a:rPr>
              <a:t>INICIO DEMO</a:t>
            </a:r>
            <a:endParaRPr lang="es-ES" dirty="0"/>
          </a:p>
        </p:txBody>
      </p:sp>
      <p:pic>
        <p:nvPicPr>
          <p:cNvPr id="1028" name="Picture 4" descr="Ilustración de Director De Orquesta y más Vectores Libres de Derechos de  Actuación - Espectáculo - iStock">
            <a:extLst>
              <a:ext uri="{FF2B5EF4-FFF2-40B4-BE49-F238E27FC236}">
                <a16:creationId xmlns:a16="http://schemas.microsoft.com/office/drawing/2014/main" id="{7DAFFD3E-C085-4739-8EE8-3ADF39DB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201"/>
            <a:ext cx="1955799" cy="19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83890"/>
            <a:ext cx="10764813" cy="1325563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latin typeface="Bell MT" panose="02020503060305020303" pitchFamily="18" charset="0"/>
              </a:rPr>
              <a:t>A CONVOLUTIONAL APPROACH TO MELODY LINE IDENTIFICATION IN SYMBOLIC SCORES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1688420D-5A63-47FC-86C4-853F48CB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24" y="1409453"/>
            <a:ext cx="9288843" cy="2432453"/>
          </a:xfrm>
          <a:prstGeom prst="rect">
            <a:avLst/>
          </a:prstGeom>
        </p:spPr>
      </p:pic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89F35818-833A-477A-AFB7-FDC7BC56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46" y="4603291"/>
            <a:ext cx="6096000" cy="2227763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EF8F0F4-FFAC-49DB-B9FB-82E412821F2E}"/>
              </a:ext>
            </a:extLst>
          </p:cNvPr>
          <p:cNvSpPr/>
          <p:nvPr/>
        </p:nvSpPr>
        <p:spPr>
          <a:xfrm>
            <a:off x="3028085" y="4080071"/>
            <a:ext cx="4177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ESQUEMA RED NEURONAL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6891CF2-6CA1-46F7-A489-FDE9AA51056C}"/>
              </a:ext>
            </a:extLst>
          </p:cNvPr>
          <p:cNvSpPr/>
          <p:nvPr/>
        </p:nvSpPr>
        <p:spPr>
          <a:xfrm>
            <a:off x="1427187" y="1409453"/>
            <a:ext cx="368975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ALGORITMO PRINCIPAL</a:t>
            </a:r>
          </a:p>
        </p:txBody>
      </p:sp>
    </p:spTree>
    <p:extLst>
      <p:ext uri="{BB962C8B-B14F-4D97-AF65-F5344CB8AC3E}">
        <p14:creationId xmlns:p14="http://schemas.microsoft.com/office/powerpoint/2010/main" val="23626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85AB489-9F8F-4558-8636-40D8CB24C7EA}"/>
              </a:ext>
            </a:extLst>
          </p:cNvPr>
          <p:cNvSpPr txBox="1">
            <a:spLocks/>
          </p:cNvSpPr>
          <p:nvPr/>
        </p:nvSpPr>
        <p:spPr>
          <a:xfrm>
            <a:off x="2762189" y="240725"/>
            <a:ext cx="66676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latin typeface="Bell MT" panose="02020503060305020303" pitchFamily="18" charset="0"/>
              </a:rPr>
              <a:t>CONTINUACIÓN DEMO</a:t>
            </a:r>
            <a:endParaRPr lang="es-ES" dirty="0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C6EFCAD-DE10-4ACE-85C7-30496878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8" y="1214519"/>
            <a:ext cx="9883694" cy="296407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 descr="Vittles n&amp;#39; Fiddles - Limestone County">
            <a:extLst>
              <a:ext uri="{FF2B5EF4-FFF2-40B4-BE49-F238E27FC236}">
                <a16:creationId xmlns:a16="http://schemas.microsoft.com/office/drawing/2014/main" id="{D9D055B5-4454-4E3D-BDA6-66849FF0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27" y="4473449"/>
            <a:ext cx="5284571" cy="23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ESTRUCTURA DEL SISTEMA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s-ES" i="1" dirty="0"/>
              <a:t> 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1EE7A28-CA76-44D7-93CF-322B9B63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74" y="1595209"/>
            <a:ext cx="5596689" cy="3972832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86A2A6E-C8DF-40DF-898C-7827865D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" y="3894589"/>
            <a:ext cx="6283597" cy="2963411"/>
          </a:xfrm>
          <a:prstGeom prst="rect">
            <a:avLst/>
          </a:prstGeom>
        </p:spPr>
      </p:pic>
      <p:pic>
        <p:nvPicPr>
          <p:cNvPr id="9" name="Picture 2" descr="Resultado de imagen de pentagrama">
            <a:extLst>
              <a:ext uri="{FF2B5EF4-FFF2-40B4-BE49-F238E27FC236}">
                <a16:creationId xmlns:a16="http://schemas.microsoft.com/office/drawing/2014/main" id="{C9C88E23-53B2-4F73-8D17-1EFC0B4F3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1" y="3169594"/>
            <a:ext cx="6918036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pentagrama">
            <a:extLst>
              <a:ext uri="{FF2B5EF4-FFF2-40B4-BE49-F238E27FC236}">
                <a16:creationId xmlns:a16="http://schemas.microsoft.com/office/drawing/2014/main" id="{56ED7DF7-5C72-4459-9AC3-7439EFDCC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 rot="5400000">
            <a:off x="4828089" y="4727651"/>
            <a:ext cx="3630334" cy="6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8E24FE2-2929-472F-BAB4-C9970D3339B6}"/>
              </a:ext>
            </a:extLst>
          </p:cNvPr>
          <p:cNvSpPr/>
          <p:nvPr/>
        </p:nvSpPr>
        <p:spPr>
          <a:xfrm>
            <a:off x="1097416" y="3807085"/>
            <a:ext cx="4177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DIAGRAMA CASOS DE USO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85F101-B594-444F-B701-95D1683C1384}"/>
              </a:ext>
            </a:extLst>
          </p:cNvPr>
          <p:cNvSpPr/>
          <p:nvPr/>
        </p:nvSpPr>
        <p:spPr>
          <a:xfrm>
            <a:off x="31290" y="2159331"/>
            <a:ext cx="41777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DIAGRAMA DESPLIEGUE</a:t>
            </a:r>
          </a:p>
        </p:txBody>
      </p:sp>
      <p:pic>
        <p:nvPicPr>
          <p:cNvPr id="5122" name="Picture 2" descr="Iconos Clave de fa - Descarga gratis, PNG y vector">
            <a:extLst>
              <a:ext uri="{FF2B5EF4-FFF2-40B4-BE49-F238E27FC236}">
                <a16:creationId xmlns:a16="http://schemas.microsoft.com/office/drawing/2014/main" id="{F6F1E10D-03C8-4A78-8491-B49EA0B1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1" y="3161956"/>
            <a:ext cx="667376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ostenidos y Bemoles – Sostenidos y Bemoles">
            <a:extLst>
              <a:ext uri="{FF2B5EF4-FFF2-40B4-BE49-F238E27FC236}">
                <a16:creationId xmlns:a16="http://schemas.microsoft.com/office/drawing/2014/main" id="{33931DF5-3243-44F2-BA24-A8B4C0976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9" y="3134559"/>
            <a:ext cx="413079" cy="4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ostenidos y Bemoles – Sostenidos y Bemoles">
            <a:extLst>
              <a:ext uri="{FF2B5EF4-FFF2-40B4-BE49-F238E27FC236}">
                <a16:creationId xmlns:a16="http://schemas.microsoft.com/office/drawing/2014/main" id="{9FEE57AC-A965-46B4-B13B-2397A3FA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05" y="3345377"/>
            <a:ext cx="413079" cy="4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ostenidos y Bemoles – Sostenidos y Bemoles">
            <a:extLst>
              <a:ext uri="{FF2B5EF4-FFF2-40B4-BE49-F238E27FC236}">
                <a16:creationId xmlns:a16="http://schemas.microsoft.com/office/drawing/2014/main" id="{B229244E-90D0-4647-86C5-2DBAA60A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23" y="3092481"/>
            <a:ext cx="413079" cy="46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l silencio de negra dibujo - Buscar con Google | Imagenes de notas  musicales, Notas musicales, Notas musicales para imprimir">
            <a:extLst>
              <a:ext uri="{FF2B5EF4-FFF2-40B4-BE49-F238E27FC236}">
                <a16:creationId xmlns:a16="http://schemas.microsoft.com/office/drawing/2014/main" id="{6084F6B5-9870-40AC-A6C2-80A36001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0" y="3159745"/>
            <a:ext cx="631147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l silencio de negra dibujo - Buscar con Google | Imagenes de notas  musicales, Notas musicales, Notas musicales para imprimir">
            <a:extLst>
              <a:ext uri="{FF2B5EF4-FFF2-40B4-BE49-F238E27FC236}">
                <a16:creationId xmlns:a16="http://schemas.microsoft.com/office/drawing/2014/main" id="{6BCA1E1D-393D-4AB1-AA60-796F3A0F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777" y="3161956"/>
            <a:ext cx="631147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el silencio de negra dibujo - Buscar con Google | Imagenes de notas  musicales, Notas musicales, Notas musicales para imprimir">
            <a:extLst>
              <a:ext uri="{FF2B5EF4-FFF2-40B4-BE49-F238E27FC236}">
                <a16:creationId xmlns:a16="http://schemas.microsoft.com/office/drawing/2014/main" id="{239767D2-D25F-42C3-A4FE-2F3C313B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28618" y="4324013"/>
            <a:ext cx="631147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el silencio de negra dibujo - Buscar con Google | Imagenes de notas  musicales, Notas musicales, Notas musicales para imprimir">
            <a:extLst>
              <a:ext uri="{FF2B5EF4-FFF2-40B4-BE49-F238E27FC236}">
                <a16:creationId xmlns:a16="http://schemas.microsoft.com/office/drawing/2014/main" id="{8346AE3B-EB3B-479C-9E7A-7AA29EE5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6188" y="5920388"/>
            <a:ext cx="631147" cy="6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0BC0F22C-57A4-4375-B60B-CBB2470B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11" y="2988802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14F2EF70-AA9E-4333-BA36-B2972C08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80" y="3264611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4514B524-B5DA-439D-8DBA-0C5E9F0A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79" y="3117030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D83E0B36-94E8-48F8-8490-EE50C3C4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5941">
            <a:off x="6635228" y="5168763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279BE83D-3B89-4E74-985E-EF408DCF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5941">
            <a:off x="6500734" y="5604433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ágenes De Notas Musicales 🎵 - Nota Musical Fusa Png | Full Size PNG  Download | SeekPNG">
            <a:extLst>
              <a:ext uri="{FF2B5EF4-FFF2-40B4-BE49-F238E27FC236}">
                <a16:creationId xmlns:a16="http://schemas.microsoft.com/office/drawing/2014/main" id="{306694C8-620A-4ABE-A93F-061261FB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5941">
            <a:off x="6772793" y="4831878"/>
            <a:ext cx="263790" cy="5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iguras | Flashcards">
            <a:extLst>
              <a:ext uri="{FF2B5EF4-FFF2-40B4-BE49-F238E27FC236}">
                <a16:creationId xmlns:a16="http://schemas.microsoft.com/office/drawing/2014/main" id="{CC38051A-9C88-42F2-8F41-45A806C3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77" y="3124041"/>
            <a:ext cx="68103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Figuras | Flashcards">
            <a:extLst>
              <a:ext uri="{FF2B5EF4-FFF2-40B4-BE49-F238E27FC236}">
                <a16:creationId xmlns:a16="http://schemas.microsoft.com/office/drawing/2014/main" id="{8D226DC1-F21F-4080-8F7A-4AC5518A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15" y="2974780"/>
            <a:ext cx="68103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Figuras | Flashcards">
            <a:extLst>
              <a:ext uri="{FF2B5EF4-FFF2-40B4-BE49-F238E27FC236}">
                <a16:creationId xmlns:a16="http://schemas.microsoft.com/office/drawing/2014/main" id="{0EEA95F0-A0A4-488E-B375-935B3492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87" y="3116115"/>
            <a:ext cx="68103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Figuras | Flashcards">
            <a:extLst>
              <a:ext uri="{FF2B5EF4-FFF2-40B4-BE49-F238E27FC236}">
                <a16:creationId xmlns:a16="http://schemas.microsoft.com/office/drawing/2014/main" id="{F7DCF9BD-0A5F-4BC3-84F9-9F17AC98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60855" y="3879217"/>
            <a:ext cx="68103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Figuras | Flashcards">
            <a:extLst>
              <a:ext uri="{FF2B5EF4-FFF2-40B4-BE49-F238E27FC236}">
                <a16:creationId xmlns:a16="http://schemas.microsoft.com/office/drawing/2014/main" id="{D5C84B0A-387C-4330-B1EC-D29026B5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54416" y="6362193"/>
            <a:ext cx="68103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ASPECTO RELEVANTES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s-ES" i="1" dirty="0"/>
              <a:t> </a:t>
            </a:r>
          </a:p>
        </p:txBody>
      </p:sp>
      <p:pic>
        <p:nvPicPr>
          <p:cNvPr id="4" name="Picture 6" descr="Resultado de imagen de CRESCENDO MUSICA">
            <a:extLst>
              <a:ext uri="{FF2B5EF4-FFF2-40B4-BE49-F238E27FC236}">
                <a16:creationId xmlns:a16="http://schemas.microsoft.com/office/drawing/2014/main" id="{A3769274-5C9C-4417-B008-0E3F1745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7" b="34141"/>
          <a:stretch/>
        </p:blipFill>
        <p:spPr bwMode="auto">
          <a:xfrm>
            <a:off x="430995" y="4197424"/>
            <a:ext cx="10316917" cy="80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n relacionada">
            <a:extLst>
              <a:ext uri="{FF2B5EF4-FFF2-40B4-BE49-F238E27FC236}">
                <a16:creationId xmlns:a16="http://schemas.microsoft.com/office/drawing/2014/main" id="{0ABDCD19-0A70-4986-B0CA-D8B72F65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3" y="4247210"/>
            <a:ext cx="682624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n relacionada">
            <a:extLst>
              <a:ext uri="{FF2B5EF4-FFF2-40B4-BE49-F238E27FC236}">
                <a16:creationId xmlns:a16="http://schemas.microsoft.com/office/drawing/2014/main" id="{9814A27F-926C-469C-9D85-02595CDE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207" y="4275789"/>
            <a:ext cx="681706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76FC54-9157-4A8D-B3E4-262FED2E6339}"/>
              </a:ext>
            </a:extLst>
          </p:cNvPr>
          <p:cNvSpPr txBox="1"/>
          <p:nvPr/>
        </p:nvSpPr>
        <p:spPr>
          <a:xfrm rot="20010707">
            <a:off x="1101707" y="3203731"/>
            <a:ext cx="451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FUNCIONAMIENTO DE LA RED NEURONAL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B64BC4-71C1-444E-A110-3B5E3103C748}"/>
              </a:ext>
            </a:extLst>
          </p:cNvPr>
          <p:cNvSpPr txBox="1"/>
          <p:nvPr/>
        </p:nvSpPr>
        <p:spPr>
          <a:xfrm rot="20010707">
            <a:off x="2976437" y="3259851"/>
            <a:ext cx="451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COMUNICACIÓN ENTRE DOCKERS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57356B5-1858-4C29-88E7-D927ECC4F352}"/>
              </a:ext>
            </a:extLst>
          </p:cNvPr>
          <p:cNvSpPr/>
          <p:nvPr/>
        </p:nvSpPr>
        <p:spPr>
          <a:xfrm rot="20010707">
            <a:off x="4953384" y="3265059"/>
            <a:ext cx="410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DESARROLLO DE UNA APLICACIÓN FLASK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CEE0B4-C47E-49B3-87C6-11580F6F69FC}"/>
              </a:ext>
            </a:extLst>
          </p:cNvPr>
          <p:cNvSpPr/>
          <p:nvPr/>
        </p:nvSpPr>
        <p:spPr>
          <a:xfrm rot="20010707">
            <a:off x="7493854" y="3304188"/>
            <a:ext cx="3996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b="1" dirty="0"/>
              <a:t>COMUNICACIÓN ENTRE LA APLICACIÓN WEB</a:t>
            </a:r>
          </a:p>
          <a:p>
            <a:pPr algn="ctr"/>
            <a:r>
              <a:rPr lang="es-ES" sz="1600" b="1" dirty="0"/>
              <a:t> Y LA RED NEURONAL</a:t>
            </a:r>
          </a:p>
        </p:txBody>
      </p:sp>
      <p:pic>
        <p:nvPicPr>
          <p:cNvPr id="21" name="Picture 12" descr="Imagen relacionada">
            <a:extLst>
              <a:ext uri="{FF2B5EF4-FFF2-40B4-BE49-F238E27FC236}">
                <a16:creationId xmlns:a16="http://schemas.microsoft.com/office/drawing/2014/main" id="{3C6A8FBB-3C71-40B4-9240-75027807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5" y="1716681"/>
            <a:ext cx="1177051" cy="148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La evolución musical según Charles Darwin - Social Musik">
            <a:extLst>
              <a:ext uri="{FF2B5EF4-FFF2-40B4-BE49-F238E27FC236}">
                <a16:creationId xmlns:a16="http://schemas.microsoft.com/office/drawing/2014/main" id="{6D8C9BE4-5CAB-48C1-9549-517E06F5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215" y="5103777"/>
            <a:ext cx="48768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</TotalTime>
  <Words>246</Words>
  <Application>Microsoft Office PowerPoint</Application>
  <PresentationFormat>Panorámica</PresentationFormat>
  <Paragraphs>52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Bell MT</vt:lpstr>
      <vt:lpstr>Calibri</vt:lpstr>
      <vt:lpstr>Calibri Light</vt:lpstr>
      <vt:lpstr>Tema de Office</vt:lpstr>
      <vt:lpstr> </vt:lpstr>
      <vt:lpstr>INDICE DE CONTENIDOS</vt:lpstr>
      <vt:lpstr>OBJETIVO PRINCIPAL </vt:lpstr>
      <vt:lpstr>FUNDAMENTOS</vt:lpstr>
      <vt:lpstr>Presentación de PowerPoint</vt:lpstr>
      <vt:lpstr>A CONVOLUTIONAL APPROACH TO MELODY LINE IDENTIFICATION IN SYMBOLIC SCORES</vt:lpstr>
      <vt:lpstr>Presentación de PowerPoint</vt:lpstr>
      <vt:lpstr>ESTRUCTURA DEL SISTEMA</vt:lpstr>
      <vt:lpstr>ASPECTO RELEVANTES</vt:lpstr>
      <vt:lpstr>TRABAJOS RELACIONADOS</vt:lpstr>
      <vt:lpstr>TRABAJO FUTURO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TECNOLÓGICA PARA APOYAR EL APRENDIZAJE DE UN INSTRUMENTO MONÓDICO MEDIANTE COMPARACIÓN DE PASAJES MUSICALES</dc:title>
  <dc:creator>Eduardo Mora Gonzalez</dc:creator>
  <cp:lastModifiedBy>Eduardo Mora González</cp:lastModifiedBy>
  <cp:revision>120</cp:revision>
  <dcterms:created xsi:type="dcterms:W3CDTF">2019-08-21T06:33:21Z</dcterms:created>
  <dcterms:modified xsi:type="dcterms:W3CDTF">2021-06-03T17:19:29Z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